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70" r:id="rId13"/>
    <p:sldId id="271" r:id="rId14"/>
    <p:sldId id="268" r:id="rId15"/>
    <p:sldId id="269" r:id="rId16"/>
    <p:sldId id="272" r:id="rId17"/>
    <p:sldId id="273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87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96" r:id="rId34"/>
    <p:sldId id="289" r:id="rId35"/>
    <p:sldId id="290" r:id="rId36"/>
    <p:sldId id="291" r:id="rId37"/>
    <p:sldId id="292" r:id="rId38"/>
    <p:sldId id="295" r:id="rId39"/>
    <p:sldId id="293" r:id="rId40"/>
    <p:sldId id="294" r:id="rId41"/>
    <p:sldId id="297" r:id="rId4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5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602EB-4B63-4FA9-B866-0976763A01DA}" type="datetimeFigureOut">
              <a:rPr lang="ru-RU" smtClean="0"/>
              <a:pPr/>
              <a:t>31.10.2014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7D0DC-64E1-4CD8-A951-0154361B8E59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7D0DC-64E1-4CD8-A951-0154361B8E59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7D0DC-64E1-4CD8-A951-0154361B8E59}" type="slidenum">
              <a:rPr lang="ru-RU" smtClean="0"/>
              <a:pPr/>
              <a:t>31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0" name="Подзаголовок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19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41191F-435E-4095-9FB2-DC77BD6356F4}" type="datetimeFigureOut">
              <a:rPr lang="ru-RU" smtClean="0"/>
              <a:pPr/>
              <a:t>31.10.2014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C7849E-9947-4FCC-9020-33F84711226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41191F-435E-4095-9FB2-DC77BD6356F4}" type="datetimeFigureOut">
              <a:rPr lang="ru-RU" smtClean="0"/>
              <a:pPr/>
              <a:t>31.10.2014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C7849E-9947-4FCC-9020-33F84711226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41191F-435E-4095-9FB2-DC77BD6356F4}" type="datetimeFigureOut">
              <a:rPr lang="ru-RU" smtClean="0"/>
              <a:pPr/>
              <a:t>31.10.2014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C7849E-9947-4FCC-9020-33F84711226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41191F-435E-4095-9FB2-DC77BD6356F4}" type="datetimeFigureOut">
              <a:rPr lang="ru-RU" smtClean="0"/>
              <a:pPr/>
              <a:t>31.10.2014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C7849E-9947-4FCC-9020-33F84711226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41191F-435E-4095-9FB2-DC77BD6356F4}" type="datetimeFigureOut">
              <a:rPr lang="ru-RU" smtClean="0"/>
              <a:pPr/>
              <a:t>31.10.2014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C7849E-9947-4FCC-9020-33F84711226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41191F-435E-4095-9FB2-DC77BD6356F4}" type="datetimeFigureOut">
              <a:rPr lang="ru-RU" smtClean="0"/>
              <a:pPr/>
              <a:t>31.10.2014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C7849E-9947-4FCC-9020-33F84711226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41191F-435E-4095-9FB2-DC77BD6356F4}" type="datetimeFigureOut">
              <a:rPr lang="ru-RU" smtClean="0"/>
              <a:pPr/>
              <a:t>31.10.2014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C7849E-9947-4FCC-9020-33F84711226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41191F-435E-4095-9FB2-DC77BD6356F4}" type="datetimeFigureOut">
              <a:rPr lang="ru-RU" smtClean="0"/>
              <a:pPr/>
              <a:t>31.10.2014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C7849E-9947-4FCC-9020-33F84711226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41191F-435E-4095-9FB2-DC77BD6356F4}" type="datetimeFigureOut">
              <a:rPr lang="ru-RU" smtClean="0"/>
              <a:pPr/>
              <a:t>31.10.2014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C7849E-9947-4FCC-9020-33F84711226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41191F-435E-4095-9FB2-DC77BD6356F4}" type="datetimeFigureOut">
              <a:rPr lang="ru-RU" smtClean="0"/>
              <a:pPr/>
              <a:t>31.10.2014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C7849E-9947-4FCC-9020-33F84711226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1" name="Прямоугольник с одним скругленным углом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41191F-435E-4095-9FB2-DC77BD6356F4}" type="datetimeFigureOut">
              <a:rPr lang="ru-RU" smtClean="0"/>
              <a:pPr/>
              <a:t>31.10.2014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CC7849E-9947-4FCC-9020-33F84711226C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dirty="0" smtClean="0"/>
              <a:t>Вставка рисунка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5" name="Дата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7F41191F-435E-4095-9FB2-DC77BD6356F4}" type="datetimeFigureOut">
              <a:rPr lang="ru-RU" smtClean="0"/>
              <a:pPr/>
              <a:t>31.10.2014</a:t>
            </a:fld>
            <a:endParaRPr lang="ru-RU" dirty="0"/>
          </a:p>
        </p:txBody>
      </p:sp>
      <p:sp>
        <p:nvSpPr>
          <p:cNvPr id="18" name="Нижний колонтитул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5CC7849E-9947-4FCC-9020-33F84711226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gif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85786" y="1357298"/>
            <a:ext cx="7772400" cy="2005956"/>
          </a:xfrm>
        </p:spPr>
        <p:txBody>
          <a:bodyPr>
            <a:normAutofit fontScale="90000"/>
          </a:bodyPr>
          <a:lstStyle/>
          <a:p>
            <a:r>
              <a:rPr lang="ru-RU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«БЕЗОПАСНОСТЬ ЖИЗНЕДЕЯТЕЛЬНОСТИ ЧЕЛОВЕКА (БЖЧ</a:t>
            </a:r>
            <a:r>
              <a:rPr lang="en-US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42910" y="4286256"/>
            <a:ext cx="7772400" cy="178595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Кирвель Павел Иванович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>
              <a:lnSpc>
                <a:spcPct val="80000"/>
              </a:lnSpc>
            </a:pP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Кандидат географических наук, </a:t>
            </a:r>
          </a:p>
          <a:p>
            <a:pPr>
              <a:lnSpc>
                <a:spcPct val="80000"/>
              </a:lnSpc>
            </a:pP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доцент кафедры экологии БГУИР</a:t>
            </a:r>
          </a:p>
          <a:p>
            <a:pPr>
              <a:lnSpc>
                <a:spcPct val="80000"/>
              </a:lnSpc>
            </a:pP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(ауд. 610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корпуса)</a:t>
            </a:r>
          </a:p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E-mail: pavelkirviel@yandex.by</a:t>
            </a:r>
            <a:endParaRPr lang="ru-RU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285720" y="428604"/>
            <a:ext cx="850112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Законодательные акты Республики Беларусь по вопросам энергосбережения</a:t>
            </a:r>
          </a:p>
          <a:p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Закон Республики Беларусь  от 15 июля 1998 г. N 190-З «Об энергосбережении» (в ред. Закона Республики Беларусь от 20.07.2006 N 162-З).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Закон Республики Беларусь "О возобновляемых источниках энергии" (от 27 декабря 2010 г. № 204-З)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Директива Президента Республики Беларусь от 14 июня 2007 г. № 3 "Экономия и бережливость - главные факторы экономической безопасности государства«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Постановление СМ РБ от 10.05.2011 №586 Об утверждении Национальной программы развития местных и возобновляемых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энергоисточников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на 2011–2015 годы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Стандарты в сфере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энергоэффективности</a:t>
            </a:r>
            <a:endParaRPr lang="ru-RU" sz="240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85720" y="357166"/>
            <a:ext cx="8572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 smtClean="0"/>
              <a:t>Годовой  график потребления теплоты потребителем:</a:t>
            </a:r>
            <a:br>
              <a:rPr lang="ru-RU" b="1" i="1" dirty="0" smtClean="0"/>
            </a:br>
            <a:r>
              <a:rPr lang="ru-RU" b="1" i="1" dirty="0" smtClean="0"/>
              <a:t>1- неравномерное; 2 - равномерное</a:t>
            </a:r>
            <a:endParaRPr lang="ru-RU" dirty="0"/>
          </a:p>
        </p:txBody>
      </p:sp>
      <p:pic>
        <p:nvPicPr>
          <p:cNvPr id="7" name="Picture 2" descr="Тепловой график"/>
          <p:cNvPicPr preferRelativeResize="0">
            <a:picLocks noChangeArrowheads="1"/>
          </p:cNvPicPr>
          <p:nvPr/>
        </p:nvPicPr>
        <p:blipFill>
          <a:blip r:embed="rId2">
            <a:lum contrast="60000"/>
          </a:blip>
          <a:srcRect l="2138" t="1605" r="6686" b="39424"/>
          <a:stretch>
            <a:fillRect/>
          </a:stretch>
        </p:blipFill>
        <p:spPr bwMode="auto">
          <a:xfrm>
            <a:off x="285720" y="928670"/>
            <a:ext cx="8572560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357158" y="357166"/>
            <a:ext cx="8358246" cy="60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Тепловая энергия контролируется по таким параметрам, как </a:t>
            </a:r>
            <a:r>
              <a:rPr kumimoji="0" lang="ru-RU" sz="2400" b="0" i="1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температура</a:t>
            </a:r>
            <a:r>
              <a:rPr kumimoji="0" lang="ru-RU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теплоносителя (обычно воды или пара), </a:t>
            </a:r>
            <a:r>
              <a:rPr kumimoji="0" lang="ru-RU" sz="2400" b="0" i="1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давление</a:t>
            </a:r>
            <a:r>
              <a:rPr kumimoji="0" lang="ru-RU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(особенно пара), </a:t>
            </a:r>
            <a:r>
              <a:rPr kumimoji="0" lang="ru-RU" sz="2400" b="0" i="1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расход теплоты</a:t>
            </a:r>
            <a:r>
              <a:rPr kumimoji="0" lang="ru-RU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и </a:t>
            </a:r>
            <a:r>
              <a:rPr kumimoji="0" lang="ru-RU" sz="2400" b="0" i="1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общее количество тепло</a:t>
            </a:r>
            <a:r>
              <a:rPr kumimoji="0" lang="ru-RU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ты.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Основное количество теплоты транспортируется в холодное время года, Если путь теплоносителя к потребителю несколько километров, доля потерь теплоты может составлять 20…60%.  Так, 90% аварийных отказов приходится на подающие трубопроводы и 10% - на обратные, из них большинство аварий происходит из-за наружной коррозии и из-за дефектов монтажа (преимущественно разрывов сварных швов). </a:t>
            </a: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Предотвращение</a:t>
            </a:r>
            <a:r>
              <a:rPr kumimoji="0" lang="ru-RU" sz="24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потерь тепла при транспортировке:</a:t>
            </a: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lang="ru-RU" sz="2400" baseline="0" dirty="0" smtClean="0">
                <a:latin typeface="Times New Roman" pitchFamily="18" charset="0"/>
                <a:cs typeface="Times New Roman" pitchFamily="18" charset="0"/>
              </a:rPr>
              <a:t>Уменьшить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расстояние от производителя к потребителю;</a:t>
            </a: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Увеличить</a:t>
            </a:r>
            <a:r>
              <a:rPr kumimoji="0" lang="ru-RU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диаметр труб;</a:t>
            </a: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lang="ru-RU" sz="2400" baseline="0" dirty="0" smtClean="0">
                <a:latin typeface="Times New Roman" pitchFamily="18" charset="0"/>
                <a:cs typeface="Times New Roman" pitchFamily="18" charset="0"/>
              </a:rPr>
              <a:t>Произвести теплоизоляцию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труб от промерзания.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85720" y="285728"/>
            <a:ext cx="8572560" cy="62151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57158" y="285728"/>
            <a:ext cx="84296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Отопление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- это компенсация тепловых потерь в окружающую среду данного помещения. Если температура в помещении больше, чем снаружи, то всегда имеется тепловой поток, называемый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теплопотерями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Этот поток никогда не равен нулю (только при равенстве температур).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49" name="Rectangle 1"/>
          <p:cNvSpPr>
            <a:spLocks noChangeArrowheads="1"/>
          </p:cNvSpPr>
          <p:nvPr/>
        </p:nvSpPr>
        <p:spPr bwMode="auto">
          <a:xfrm>
            <a:off x="357158" y="5357826"/>
            <a:ext cx="850112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На отопление и горячее водоснабжение жилого фонда Республика Беларусь в настоящее время тратит около 35-40% потребляемых в стране энергоресурсов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357158" y="1857364"/>
          <a:ext cx="8358246" cy="4000528"/>
        </p:xfrm>
        <a:graphic>
          <a:graphicData uri="http://schemas.openxmlformats.org/presentationml/2006/ole">
            <p:oleObj spid="_x0000_s27650" name="Диаграмма" r:id="rId3" imgW="4505325" imgH="3152775" progId="MSGraph.Chart.8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357158" y="357166"/>
            <a:ext cx="83359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ru-RU" sz="2000" b="1" u="sng" dirty="0">
                <a:latin typeface="Times New Roman" pitchFamily="18" charset="0"/>
              </a:rPr>
              <a:t>Среднесуточный график потребления электроэнергии в рабочий день </a:t>
            </a:r>
          </a:p>
        </p:txBody>
      </p:sp>
      <p:pic>
        <p:nvPicPr>
          <p:cNvPr id="3" name="Picture 2" descr="Суточное электропотребление"/>
          <p:cNvPicPr>
            <a:picLocks noChangeAspect="1" noChangeArrowheads="1"/>
          </p:cNvPicPr>
          <p:nvPr/>
        </p:nvPicPr>
        <p:blipFill>
          <a:blip r:embed="rId2">
            <a:lum contrast="42000"/>
          </a:blip>
          <a:srcRect l="3125" t="4826" r="7454" b="4478"/>
          <a:stretch>
            <a:fillRect/>
          </a:stretch>
        </p:blipFill>
        <p:spPr bwMode="auto">
          <a:xfrm>
            <a:off x="285721" y="714356"/>
            <a:ext cx="8501122" cy="5786478"/>
          </a:xfrm>
          <a:prstGeom prst="rect">
            <a:avLst/>
          </a:prstGeom>
          <a:noFill/>
          <a:ln w="9525" cap="rnd">
            <a:noFill/>
            <a:prstDash val="sysDot"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285720" y="357166"/>
            <a:ext cx="8501122" cy="6109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Электрическая реализуется потребителям по </a:t>
            </a:r>
            <a:r>
              <a:rPr kumimoji="0" lang="ru-RU" sz="23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тарифам, </a:t>
            </a: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представляющим собой разновидность цен.</a:t>
            </a: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ru-RU" sz="2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Существует два </a:t>
            </a:r>
            <a:r>
              <a:rPr kumimoji="0" lang="ru-RU" sz="23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вида тарифов</a:t>
            </a: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на энергию </a:t>
            </a:r>
            <a:r>
              <a:rPr kumimoji="0" lang="ru-RU" sz="2300" b="0" i="1" u="sng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одноставочные</a:t>
            </a:r>
            <a:r>
              <a:rPr kumimoji="0" lang="ru-RU" sz="2300" b="0" i="1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и </a:t>
            </a:r>
            <a:r>
              <a:rPr kumimoji="0" lang="ru-RU" sz="2300" b="0" i="1" u="sng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двухставочные</a:t>
            </a:r>
            <a:r>
              <a:rPr kumimoji="0" lang="ru-RU" sz="2300" b="0" i="1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</a:t>
            </a:r>
            <a:endParaRPr kumimoji="0" lang="ru-RU" sz="2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При </a:t>
            </a:r>
            <a:r>
              <a:rPr kumimoji="0" lang="ru-RU" sz="2300" b="1" i="1" u="sng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одноставочном</a:t>
            </a:r>
            <a:r>
              <a:rPr kumimoji="0" lang="ru-RU" sz="2300" b="1" i="1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тарифе </a:t>
            </a: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плата за электроэнергию производится по цене за 1 кВт ч пропорционально количеству потребленной энергии. По </a:t>
            </a:r>
            <a:r>
              <a:rPr kumimoji="0" lang="ru-RU" sz="2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одноставочным</a:t>
            </a: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тарифам обычно производится расчет с бытовыми потребителями, с организациями, в ведении которых находится электри­фицированный транспорт, государственными учреждениями и маломощными промышленными предприятиями. </a:t>
            </a:r>
            <a:endParaRPr kumimoji="0" lang="ru-RU" sz="2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300" b="1" i="1" u="sng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Двухставочные</a:t>
            </a:r>
            <a:r>
              <a:rPr kumimoji="0" lang="ru-RU" sz="2300" b="1" i="1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тарифы </a:t>
            </a: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состоят из основной ставки за 1 кВт мощности, участвующей в максимальной нагрузке энергосистемы, и дополнительной ставки за 1 кВт • ч потребленной энергии. </a:t>
            </a:r>
            <a:r>
              <a:rPr kumimoji="0" lang="ru-RU" sz="2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Двухставочный</a:t>
            </a: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тариф стимулирует потребителей к снижению нагрузки, в часы пик, и смещению ее на другие часы суток. </a:t>
            </a:r>
            <a:endParaRPr kumimoji="0" lang="ru-RU" sz="2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357158" y="285728"/>
            <a:ext cx="842968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Контроль качества электрической энергии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подразумевает оценку соответствия показателей установленным нормам, а дальнейший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анализ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качества электроэнергии — определение стороны виновной в ухудшении этих показателей.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 Этот контроль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проводят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энергоснабжающие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организации.</a:t>
            </a:r>
          </a:p>
          <a:p>
            <a:pPr algn="just"/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Критериями качества являются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- Напряжение сети; - Сила тока; - Мощность;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57158" y="3000372"/>
            <a:ext cx="84296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Передача энергии связана с заметными потерями: потери в сетях(7-9%),  а общие потери до 35%. Из-за нагревания проводов линий электропередачи.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00034" y="4143380"/>
            <a:ext cx="821537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Предотвращение потерь </a:t>
            </a:r>
            <a:r>
              <a:rPr lang="ru-RU" sz="2400" b="1" i="1" dirty="0" err="1" smtClean="0">
                <a:latin typeface="Times New Roman" pitchFamily="18" charset="0"/>
                <a:cs typeface="Times New Roman" pitchFamily="18" charset="0"/>
              </a:rPr>
              <a:t>электоэнергии</a:t>
            </a: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 при транспортировке:</a:t>
            </a: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Уменьшить расстояние от производителя к потребителю;</a:t>
            </a: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Повысить напряжение в линии передачи;</a:t>
            </a: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Произвести изоляцию проводов;</a:t>
            </a: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Модернизировать техническое оборудование.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85720" y="285728"/>
            <a:ext cx="8572560" cy="6357982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00034" y="428604"/>
            <a:ext cx="828680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i="1" dirty="0" smtClean="0">
                <a:latin typeface="Times New Roman" pitchFamily="18" charset="0"/>
                <a:cs typeface="Times New Roman" pitchFamily="18" charset="0"/>
              </a:rPr>
              <a:t>Контролировать качество электрической энергии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следует с применением сертифицированных приборов, обеспечивающих измерение и расчёт всех необходимых параметров, для определения и анализа качества электрической энергии. </a:t>
            </a:r>
            <a:r>
              <a:rPr lang="ru-RU" sz="2200" i="1" dirty="0" smtClean="0">
                <a:latin typeface="Times New Roman" pitchFamily="18" charset="0"/>
                <a:cs typeface="Times New Roman" pitchFamily="18" charset="0"/>
              </a:rPr>
              <a:t>Местом контроля качества электрической энергии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являются точки общего присоединения потребителей к сетям общего назначения. </a:t>
            </a:r>
            <a:endParaRPr lang="ru-RU" sz="2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680" name="Picture 8" descr="Замена электросчетчика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571744"/>
            <a:ext cx="4572032" cy="4000528"/>
          </a:xfrm>
          <a:prstGeom prst="rect">
            <a:avLst/>
          </a:prstGeom>
          <a:noFill/>
        </p:spPr>
      </p:pic>
      <p:pic>
        <p:nvPicPr>
          <p:cNvPr id="28682" name="Picture 10" descr="Если устанавливается трехфазный счетчик электрической энерги…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8" y="2571744"/>
            <a:ext cx="3786214" cy="4000528"/>
          </a:xfrm>
          <a:prstGeom prst="rect">
            <a:avLst/>
          </a:prstGeom>
          <a:noFill/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74" descr="11_4_5 Комплект приборов термометра, барометра и гигрометра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57166"/>
            <a:ext cx="8358246" cy="3497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 descr="Приборы для измерения силы, Банк Рефератов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857628"/>
            <a:ext cx="2584467" cy="2643205"/>
          </a:xfrm>
          <a:prstGeom prst="rect">
            <a:avLst/>
          </a:prstGeom>
          <a:noFill/>
        </p:spPr>
      </p:pic>
      <p:pic>
        <p:nvPicPr>
          <p:cNvPr id="32772" name="Picture 4" descr="Взвесь - Отец Феодул и вольтметр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0364" y="3881422"/>
            <a:ext cx="3214710" cy="2571768"/>
          </a:xfrm>
          <a:prstGeom prst="rect">
            <a:avLst/>
          </a:prstGeom>
          <a:noFill/>
        </p:spPr>
      </p:pic>
      <p:pic>
        <p:nvPicPr>
          <p:cNvPr id="32774" name="Picture 6" descr="Вольтметр - Картинка 6870/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14336" y="3857628"/>
            <a:ext cx="2672506" cy="2571768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71736" y="142852"/>
            <a:ext cx="4429156" cy="46166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Приборы-регистраторы</a:t>
            </a:r>
            <a:endParaRPr lang="ru-RU" sz="2400" b="1" i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14282" y="357166"/>
            <a:ext cx="8643998" cy="62151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285720" y="285728"/>
            <a:ext cx="85725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Большая часть расходуемой энергии (80%) идет на отопление помещений. В Беларуси в настоящее время строится огромное количество коттеджей, и мало кто из хозяев обращает внимание на такие "мелочи", как теплоизоляция и энергосбережение, хотя затраты на отопление 1м</a:t>
            </a:r>
            <a:r>
              <a:rPr lang="ru-RU" sz="20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в Беларуси относятся как 1:2,5 к соответствующим показателям западных стран.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13"/>
          <p:cNvPicPr>
            <a:picLocks noChangeAspect="1" noChangeArrowheads="1"/>
          </p:cNvPicPr>
          <p:nvPr/>
        </p:nvPicPr>
        <p:blipFill>
          <a:blip r:embed="rId2">
            <a:lum bright="-20000" contrast="30000"/>
          </a:blip>
          <a:srcRect t="2083" b="6250"/>
          <a:stretch>
            <a:fillRect/>
          </a:stretch>
        </p:blipFill>
        <p:spPr>
          <a:xfrm>
            <a:off x="357158" y="2285992"/>
            <a:ext cx="8358246" cy="428628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857224" y="1785927"/>
            <a:ext cx="72152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b="1" i="1" dirty="0">
                <a:latin typeface="Times New Roman" pitchFamily="18" charset="0"/>
                <a:cs typeface="Times New Roman" pitchFamily="18" charset="0"/>
              </a:rPr>
              <a:t>Энергосбережение в зданиях и сооружениях.</a:t>
            </a:r>
            <a:endParaRPr lang="ru-RU" sz="4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571868" y="6000768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 t="2013"/>
          <a:stretch>
            <a:fillRect/>
          </a:stretch>
        </p:blipFill>
        <p:spPr>
          <a:xfrm>
            <a:off x="214282" y="285728"/>
            <a:ext cx="8643998" cy="6214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285720" y="285728"/>
            <a:ext cx="8572560" cy="156966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Коэффициент теплопередачи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(КТП) – единица, которая обозначает прохождение теплового потока мощностью 1 Вт сквозь элемент строительной конструкции  площадью 1 м</a:t>
            </a:r>
            <a:r>
              <a:rPr kumimoji="0" lang="ru-RU" sz="24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при разнице внутренней и внешней температур в 1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ru-RU" sz="2400" b="0" i="0" u="none" strike="noStrike" cap="none" normalizeH="0" baseline="30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3794" name="Picture 2" descr="Потери ДНЭ"/>
          <p:cNvPicPr>
            <a:picLocks noChangeAspect="1" noChangeArrowheads="1"/>
          </p:cNvPicPr>
          <p:nvPr/>
        </p:nvPicPr>
        <p:blipFill>
          <a:blip r:embed="rId2">
            <a:lum contrast="42000"/>
          </a:blip>
          <a:srcRect/>
          <a:stretch>
            <a:fillRect/>
          </a:stretch>
        </p:blipFill>
        <p:spPr bwMode="auto">
          <a:xfrm>
            <a:off x="285720" y="1857364"/>
            <a:ext cx="8572560" cy="4649337"/>
          </a:xfrm>
          <a:prstGeom prst="rect">
            <a:avLst/>
          </a:prstGeom>
          <a:noFill/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865" name="Rectangle 1"/>
          <p:cNvSpPr>
            <a:spLocks noChangeArrowheads="1"/>
          </p:cNvSpPr>
          <p:nvPr/>
        </p:nvSpPr>
        <p:spPr bwMode="auto">
          <a:xfrm>
            <a:off x="500034" y="428604"/>
            <a:ext cx="8215370" cy="5863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  <a:tab pos="996950" algn="l"/>
              </a:tabLst>
            </a:pPr>
            <a:r>
              <a:rPr kumimoji="0" lang="ru-RU" sz="2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Основные принципы  достижения низкого энергопотребления:</a:t>
            </a:r>
            <a:endParaRPr kumimoji="0" lang="ru-RU" sz="2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  <a:tab pos="996950" algn="l"/>
              </a:tabLst>
            </a:pPr>
            <a:r>
              <a:rPr kumimoji="0" lang="ru-RU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Хорошие теплоизолирующие свойства строительных элементов (стен, окон, крыши, пола, подвала).</a:t>
            </a:r>
            <a:endParaRPr kumimoji="0" lang="ru-RU" sz="2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  <a:tab pos="996950" algn="l"/>
              </a:tabLst>
            </a:pPr>
            <a:r>
              <a:rPr kumimoji="0" lang="ru-RU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Добросовестное выполнение теплоизоляции: недопущение </a:t>
            </a:r>
            <a:r>
              <a:rPr kumimoji="0" lang="ru-RU" sz="2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теплопотерь</a:t>
            </a:r>
            <a:r>
              <a:rPr kumimoji="0" lang="ru-RU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; плотная оболочка строения (защита от ветра и т.п.);</a:t>
            </a:r>
            <a:endParaRPr kumimoji="0" lang="ru-RU" sz="2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  <a:tab pos="996950" algn="l"/>
              </a:tabLst>
            </a:pPr>
            <a:r>
              <a:rPr kumimoji="0" lang="ru-RU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Пассивное использование солнечной энергии и ее аккумулирование, суточное или сезонное;</a:t>
            </a:r>
            <a:endParaRPr kumimoji="0" lang="ru-RU" sz="2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  <a:tab pos="996950" algn="l"/>
              </a:tabLst>
            </a:pPr>
            <a:r>
              <a:rPr kumimoji="0" lang="ru-RU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Управляемый воздухообмен (по возможности - возвращение тепла).</a:t>
            </a:r>
            <a:endParaRPr kumimoji="0" lang="ru-RU" sz="2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  <a:tab pos="996950" algn="l"/>
              </a:tabLst>
            </a:pPr>
            <a:r>
              <a:rPr kumimoji="0" lang="ru-RU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Хорошо регулируемые отопительные устройства.</a:t>
            </a:r>
            <a:endParaRPr kumimoji="0" lang="ru-RU" sz="2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  <a:tab pos="996950" algn="l"/>
              </a:tabLst>
            </a:pPr>
            <a:r>
              <a:rPr kumimoji="0" lang="ru-RU" sz="25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Энергоэкономное</a:t>
            </a:r>
            <a:r>
              <a:rPr kumimoji="0" lang="ru-RU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обеспечение горячей водой, возможно, посредством солнечной энергии в летнее время.</a:t>
            </a:r>
            <a:endParaRPr kumimoji="0" lang="ru-RU" sz="2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  <a:tab pos="996950" algn="l"/>
              </a:tabLst>
            </a:pPr>
            <a:r>
              <a:rPr kumimoji="0" lang="ru-RU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Устранение бесполезных расходов электроэнергии.</a:t>
            </a:r>
            <a:endParaRPr kumimoji="0" lang="ru-RU" sz="2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20" y="357166"/>
            <a:ext cx="8572560" cy="62151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889" name="Rectangle 1"/>
          <p:cNvSpPr>
            <a:spLocks noChangeArrowheads="1"/>
          </p:cNvSpPr>
          <p:nvPr/>
        </p:nvSpPr>
        <p:spPr bwMode="auto">
          <a:xfrm>
            <a:off x="357158" y="428604"/>
            <a:ext cx="8429684" cy="587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Наружные стены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Необходимо доводить довести значение КТП от максимального - 0,3 Вт/С∙м</a:t>
            </a:r>
            <a:r>
              <a:rPr kumimoji="0" lang="ru-RU" sz="22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до лучшего показателя - 0,2 Вт/С∙м</a:t>
            </a:r>
            <a:r>
              <a:rPr kumimoji="0" lang="ru-RU" sz="22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Это соответствует увеличению средней толщины утепляющего слоя до 15-20 см. Этих значений можно добиться во всевозможных конструкциях, используя следующие подходы: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Кладка с утепляющим слоем 15-20 см и воздушной прослойкой под наружной оболочкой.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Двойная стена с толщиной утепляющего слоя 15 см из пористого наполнителя.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Стена с утепляющим слоем пористого наполнителя 15-20 см и штукатуркой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Облегченная кладка с воздушной прослойкой под обшивкой из дерева, обложенная с двух сторон пористым наполнителем 20 см толщиной.</a:t>
            </a:r>
          </a:p>
          <a:p>
            <a:pPr marL="0" marR="0" lvl="0" indent="4508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Однослойная кладка из 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низкотеплопроводного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материала (например, прессованный соломенный или газобетонный блок минимальной толщиной 40 см), оштукатуренная с двух сто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рон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lum bright="-30000" contrast="40000"/>
          </a:blip>
          <a:srcRect t="3125" r="10938" b="3125"/>
          <a:stretch>
            <a:fillRect/>
          </a:stretch>
        </p:blipFill>
        <p:spPr>
          <a:xfrm>
            <a:off x="285720" y="285728"/>
            <a:ext cx="8572560" cy="6215106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OGGER_PHOTO_ID_537427359209110497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000108"/>
            <a:ext cx="4797554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14942" y="857232"/>
            <a:ext cx="3571900" cy="3071834"/>
          </a:xfrm>
          <a:prstGeom prst="rect">
            <a:avLst/>
          </a:prstGeom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28596" y="3929066"/>
            <a:ext cx="4786346" cy="2571768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14942" y="3929066"/>
            <a:ext cx="3571899" cy="2571768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85720" y="214290"/>
            <a:ext cx="857256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снижение потерь на 7-9% позволяет увеличить температуру в помещении на 1°С. </a:t>
            </a:r>
            <a:endParaRPr lang="ru-RU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285720" y="214290"/>
            <a:ext cx="857256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Окна и теплозащитное стекло.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Окна должны иметь КТП не более 1,5 Вт/С∙м</a:t>
            </a:r>
            <a:r>
              <a:rPr lang="ru-RU" sz="24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Это достигается обычными средствами: рамой с двухслойным теплозащитным стеклом. Теплозащитные окна имеют специальный слой, не видимый глазом, но значительно уменьшающий потери тепла. Этот эффект увеличивается при наличии небольшого зазора между первым и вторым слоем, в этом случае расход тепла уменьшается почти в два раза. Окна в теплозащитном исполнении стоят 15-20% дороже обычных и эти затраты компенсируются экономией на отоплении. Новая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стеклоизоляционная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система имеет еще более низкий КТП и основана на принципе "теплового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доида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". Такие оконные системы можно поворачивать на 180</a:t>
            </a:r>
            <a:r>
              <a:rPr lang="ru-RU" sz="2400" baseline="30000" dirty="0" smtClean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 в зависимости от потребности в тепловой энергии.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85720" y="5072074"/>
            <a:ext cx="85011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Воздухо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- и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ветрозащитные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оболочки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43,4% тепловой энергии из системы отопления расходуется на подогрев холодильного приточного воздуха, поступающего с улицы. Эту долю можно снизить, прикрывая эти отверстия решётками.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Энергосберегающий стеклопакет от компании &quot;Хамелеон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8572560" cy="3000396"/>
          </a:xfrm>
          <a:prstGeom prst="rect">
            <a:avLst/>
          </a:prstGeom>
          <a:noFill/>
        </p:spPr>
      </p:pic>
      <p:pic>
        <p:nvPicPr>
          <p:cNvPr id="39940" name="Picture 4" descr="Стеклопакет, оконная конструкция, стекла, низкоэмиссионное с…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3357562"/>
            <a:ext cx="5101805" cy="3143272"/>
          </a:xfrm>
          <a:prstGeom prst="rect">
            <a:avLst/>
          </a:prstGeom>
          <a:noFill/>
        </p:spPr>
      </p:pic>
      <p:pic>
        <p:nvPicPr>
          <p:cNvPr id="39942" name="Picture 6" descr="Новости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0" y="3286124"/>
            <a:ext cx="3571900" cy="3214710"/>
          </a:xfrm>
          <a:prstGeom prst="rect">
            <a:avLst/>
          </a:prstGeom>
          <a:noFill/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357166"/>
            <a:ext cx="8572560" cy="62151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985" name="Rectangle 1"/>
          <p:cNvSpPr>
            <a:spLocks noChangeArrowheads="1"/>
          </p:cNvSpPr>
          <p:nvPr/>
        </p:nvSpPr>
        <p:spPr bwMode="auto">
          <a:xfrm>
            <a:off x="357158" y="357166"/>
            <a:ext cx="8429684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Теплая шапка на крышу. 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Крыши, ровные или с наклоном, покрытия цокольных помещений могут иметь КПТ не более 0,20 Вт/С∙м</a:t>
            </a:r>
            <a:r>
              <a:rPr kumimoji="0" lang="ru-RU" sz="22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Это соответствует утепляющему слою около 20 см. там, где это является технически возможным, нужно стремиться к значению КПТ от 0,15 Вт/С∙м</a:t>
            </a:r>
            <a:r>
              <a:rPr kumimoji="0" lang="ru-RU" sz="22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и меньше, что соответствует толщине слоя около 30 см. В наклонных крышах в зависимости от высоты балок свода потолка большая часть утеплительного слоя размещается между балками, а также над или под ними. Такое размещение позволяет избежать утечек тепла (щели, дырки и т.п.).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3" name="Рисунок 2"/>
          <p:cNvPicPr/>
          <p:nvPr/>
        </p:nvPicPr>
        <p:blipFill>
          <a:blip r:embed="rId2"/>
          <a:srcRect l="3367" t="11450" r="32318" b="22040"/>
          <a:stretch>
            <a:fillRect/>
          </a:stretch>
        </p:blipFill>
        <p:spPr bwMode="auto">
          <a:xfrm>
            <a:off x="357158" y="3500438"/>
            <a:ext cx="8501122" cy="2914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720" y="285728"/>
            <a:ext cx="8572560" cy="461665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Утепление цокольного этажа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 l="4688" t="7610" r="3906" b="16501"/>
          <a:stretch>
            <a:fillRect/>
          </a:stretch>
        </p:blipFill>
        <p:spPr>
          <a:xfrm>
            <a:off x="214282" y="714356"/>
            <a:ext cx="8612398" cy="5786454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720" y="285728"/>
            <a:ext cx="8643998" cy="6143668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57158" y="357166"/>
            <a:ext cx="8358246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800" b="1" dirty="0" smtClean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r>
              <a:rPr lang="ru-RU" sz="2800" b="1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План занятия:</a:t>
            </a:r>
          </a:p>
          <a:p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  <a:p>
            <a:pPr indent="447675" algn="just">
              <a:buFont typeface="+mj-lt"/>
              <a:buAutoNum type="arabicPeriod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Характеристика видового состава энергии применяемой в</a:t>
            </a:r>
            <a:r>
              <a:rPr lang="ru-RU" sz="28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зданиях и сооружениях.</a:t>
            </a:r>
          </a:p>
          <a:p>
            <a:pPr indent="447675" algn="just">
              <a:buFont typeface="+mj-lt"/>
              <a:buAutoNum type="arabicPeriod"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Структура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энергопотребления Республики Беларусь. Законодательная база в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области энергосбережения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indent="447675" algn="just">
              <a:buFont typeface="+mj-lt"/>
              <a:buAutoNum type="arabicPeriod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Рациональные системы отопления зданий и сооружений. Эффективные источники освещения.</a:t>
            </a:r>
            <a:endParaRPr lang="ru-RU" sz="2800" dirty="0" smtClean="0">
              <a:latin typeface="Times New Roman" pitchFamily="18" charset="0"/>
              <a:cs typeface="Times New Roman" pitchFamily="18" charset="0"/>
            </a:endParaRPr>
          </a:p>
          <a:p>
            <a:pPr indent="447675" algn="just">
              <a:buFont typeface="+mj-lt"/>
              <a:buAutoNum type="arabicPeriod"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Рациональное использование электрической и тепловой энергии в бытовых целях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pPr indent="447675"/>
            <a:endParaRPr lang="ru-RU" sz="2800" b="1" dirty="0" smtClean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indent="447675"/>
            <a:endParaRPr lang="ru-RU" sz="2800" b="1" dirty="0" smtClean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86182" y="6357958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9" descr="Термовентиль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642918"/>
            <a:ext cx="5214974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рямоугольник 2"/>
          <p:cNvSpPr/>
          <p:nvPr/>
        </p:nvSpPr>
        <p:spPr>
          <a:xfrm>
            <a:off x="285720" y="285728"/>
            <a:ext cx="857256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b="1" dirty="0" smtClean="0"/>
              <a:t>Установка радиаторов с терморегуляторами</a:t>
            </a:r>
            <a:endParaRPr lang="ru-RU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pic>
        <p:nvPicPr>
          <p:cNvPr id="49153" name="Picture 1" descr="Термовентиль устройство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2" y="642918"/>
            <a:ext cx="3286148" cy="59293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energodom5"/>
          <p:cNvPicPr>
            <a:picLocks noChangeAspect="1" noChangeArrowheads="1"/>
          </p:cNvPicPr>
          <p:nvPr/>
        </p:nvPicPr>
        <p:blipFill>
          <a:blip r:embed="rId3"/>
          <a:srcRect t="5882" r="6923"/>
          <a:stretch>
            <a:fillRect/>
          </a:stretch>
        </p:blipFill>
        <p:spPr bwMode="auto">
          <a:xfrm>
            <a:off x="285720" y="357166"/>
            <a:ext cx="4000528" cy="296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48" y="357166"/>
            <a:ext cx="4572032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28596" y="3500438"/>
            <a:ext cx="392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428728" y="428604"/>
            <a:ext cx="2571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Дом из соломы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929190" y="428604"/>
            <a:ext cx="3715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Кирпич из ракушечника 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 descr="cane roof in Ukraine - nature friendly, inexpencive, eye-pleasing long-term ecko-roof"/>
          <p:cNvPicPr>
            <a:picLocks noChangeAspect="1" noChangeArrowheads="1"/>
          </p:cNvPicPr>
          <p:nvPr/>
        </p:nvPicPr>
        <p:blipFill>
          <a:blip r:embed="rId5"/>
          <a:srcRect r="5469"/>
          <a:stretch>
            <a:fillRect/>
          </a:stretch>
        </p:blipFill>
        <p:spPr bwMode="auto">
          <a:xfrm>
            <a:off x="285720" y="3286124"/>
            <a:ext cx="4572031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Прямоугольник 9"/>
          <p:cNvSpPr/>
          <p:nvPr/>
        </p:nvSpPr>
        <p:spPr>
          <a:xfrm>
            <a:off x="214282" y="5929330"/>
            <a:ext cx="48544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Кровельная солома из тростника </a:t>
            </a:r>
            <a:endParaRPr lang="ru-RU" sz="2400" b="1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14" descr="Tserkov_Rizopolojenia_15_vek"/>
          <p:cNvPicPr>
            <a:picLocks noChangeAspect="1" noChangeArrowheads="1"/>
          </p:cNvPicPr>
          <p:nvPr/>
        </p:nvPicPr>
        <p:blipFill>
          <a:blip r:embed="rId6"/>
          <a:srcRect b="11879"/>
          <a:stretch>
            <a:fillRect/>
          </a:stretch>
        </p:blipFill>
        <p:spPr bwMode="auto">
          <a:xfrm>
            <a:off x="4786314" y="3286124"/>
            <a:ext cx="4071966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Прямоугольник 11"/>
          <p:cNvSpPr/>
          <p:nvPr/>
        </p:nvSpPr>
        <p:spPr>
          <a:xfrm>
            <a:off x="4786314" y="3357562"/>
            <a:ext cx="40005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Деревянная церковь», построенная в Х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V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веке.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57158" y="357166"/>
            <a:ext cx="842968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Эффективные источники освещения.</a:t>
            </a:r>
            <a:endParaRPr lang="ru-RU" sz="2400" b="1" dirty="0"/>
          </a:p>
        </p:txBody>
      </p:sp>
      <p:pic>
        <p:nvPicPr>
          <p:cNvPr id="3" name="Рисунок 55" descr="11_2_5 Люминесцентные светильники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785794"/>
            <a:ext cx="8429684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56" descr="11_2_6 Современные компактные люминесцентные лампы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714752"/>
            <a:ext cx="8429684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2143108" y="3500438"/>
            <a:ext cx="5580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/>
              <a:t>Люминесцентные светильники и лампы</a:t>
            </a:r>
            <a:endParaRPr lang="ru-RU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Энергосбережение &quot;Территория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57166"/>
            <a:ext cx="4286280" cy="6143668"/>
          </a:xfrm>
          <a:prstGeom prst="rect">
            <a:avLst/>
          </a:prstGeom>
          <a:noFill/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pic>
        <p:nvPicPr>
          <p:cNvPr id="56324" name="Picture 4" descr="Новые тарифы: потребителям подложили свинью :: donbass.ua - новости Донбасса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57166"/>
            <a:ext cx="4357718" cy="60722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1785926"/>
            <a:ext cx="8572560" cy="478634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285720" y="357166"/>
            <a:ext cx="857256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Рациональное использование электрической и тепловой энергии в бытовых целях</a:t>
            </a:r>
            <a:endParaRPr lang="ru-RU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00166" y="1285860"/>
            <a:ext cx="5857916" cy="461665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Экономия тепла</a:t>
            </a:r>
            <a:endParaRPr lang="ru-RU" sz="24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85720" y="1714488"/>
            <a:ext cx="857256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Каждый жилец имеет немало возможностей для утепления своей квартиры.</a:t>
            </a:r>
          </a:p>
          <a:p>
            <a:pPr algn="just">
              <a:buFont typeface="Wingdings" pitchFamily="2" charset="2"/>
              <a:buChar char="ü"/>
            </a:pP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Герметизация оконных и дверных проёмов. </a:t>
            </a:r>
          </a:p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–остекление лоджий и балконов. (тепловые потери будут снижены на 15-18%).</a:t>
            </a:r>
          </a:p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– утепление окон установкой между рамами прозрачной полиэтиленовой пленки.</a:t>
            </a:r>
          </a:p>
          <a:p>
            <a:pPr algn="just"/>
            <a:r>
              <a:rPr lang="ru-RU" sz="2400" dirty="0" smtClean="0"/>
              <a:t>–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тепловая защита того участка наружной стены, где расположен радиатор</a:t>
            </a:r>
          </a:p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– прикрытие на зиму вытяжных отверстий</a:t>
            </a:r>
          </a:p>
          <a:p>
            <a:pPr>
              <a:buFont typeface="Wingdings" pitchFamily="2" charset="2"/>
              <a:buChar char="ü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Теплоизоляция стен</a:t>
            </a:r>
          </a:p>
          <a:p>
            <a:pPr>
              <a:buFont typeface="Wingdings" pitchFamily="2" charset="2"/>
              <a:buChar char="ü"/>
            </a:pP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Установка радиаторов с</a:t>
            </a:r>
            <a:r>
              <a:rPr lang="ru-RU" sz="2400" b="1" dirty="0" smtClean="0"/>
              <a:t> </a:t>
            </a: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терморегуляторами вместо батарей не прикрывающимися шторами</a:t>
            </a:r>
            <a:endParaRPr lang="ru-RU" sz="24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1604" y="357166"/>
            <a:ext cx="5857916" cy="461665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Экономия электроэнергии</a:t>
            </a:r>
            <a:endParaRPr lang="ru-RU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28596" y="1071546"/>
            <a:ext cx="8358246" cy="46166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Замена обычных ламп накаливания на энергосберегающие</a:t>
            </a:r>
          </a:p>
        </p:txBody>
      </p:sp>
      <p:pic>
        <p:nvPicPr>
          <p:cNvPr id="43010" name="Picture 2" descr="Дошли до лампочки. Обсуждение на LiveInternet - Российский Сервис Онлайн-Дневников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428736"/>
            <a:ext cx="7699803" cy="4714908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Как сэкономить на платежах за электроэнергию Недвижимость на…"/>
          <p:cNvPicPr/>
          <p:nvPr/>
        </p:nvPicPr>
        <p:blipFill>
          <a:blip r:embed="rId2"/>
          <a:srcRect t="6910" r="21333"/>
          <a:stretch>
            <a:fillRect/>
          </a:stretch>
        </p:blipFill>
        <p:spPr bwMode="auto">
          <a:xfrm>
            <a:off x="285720" y="928670"/>
            <a:ext cx="8572560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Рисунок 2" descr="Как сэкономить на платежах за электроэнергию Недвижимость на…"/>
          <p:cNvPicPr/>
          <p:nvPr/>
        </p:nvPicPr>
        <p:blipFill>
          <a:blip r:embed="rId2"/>
          <a:srcRect b="93090"/>
          <a:stretch>
            <a:fillRect/>
          </a:stretch>
        </p:blipFill>
        <p:spPr bwMode="auto">
          <a:xfrm>
            <a:off x="285720" y="571480"/>
            <a:ext cx="857256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85720" y="142852"/>
            <a:ext cx="8572560" cy="46166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ru-RU" sz="2400" b="1" i="1" dirty="0" err="1" smtClean="0">
                <a:latin typeface="Times New Roman" pitchFamily="18" charset="0"/>
                <a:cs typeface="Times New Roman" pitchFamily="18" charset="0"/>
              </a:rPr>
              <a:t>Выключате</a:t>
            </a: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 не используемые приборы из сети</a:t>
            </a:r>
            <a:endParaRPr lang="ru-RU" sz="24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285728"/>
            <a:ext cx="8215370" cy="830997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Покупайте технику с низким классом энергопотребления А или В</a:t>
            </a:r>
            <a:endParaRPr lang="ru-RU" sz="2400" b="1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2226" name="Picture 2" descr="Обзор 3. Состояние в России: Организация разработки, внедрен…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071546"/>
            <a:ext cx="8429684" cy="4500594"/>
          </a:xfrm>
          <a:prstGeom prst="rect">
            <a:avLst/>
          </a:prstGeom>
          <a:noFill/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85720" y="5643578"/>
            <a:ext cx="8572560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На каждый сэкономленный кВт∙ч энергии приблизительно на 3 кВт∙ч снижается общая энергетическая нагрузка электростанции.</a:t>
            </a:r>
            <a:endParaRPr lang="ru-RU" sz="22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www.21.by/pub/news/2011/12/132281896077151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572272"/>
          </a:xfrm>
          <a:prstGeom prst="rect">
            <a:avLst/>
          </a:prstGeom>
          <a:noFill/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Как оптимизировать затраты на услуги ЖКХ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35" y="0"/>
            <a:ext cx="9132065" cy="6500834"/>
          </a:xfrm>
          <a:prstGeom prst="rect">
            <a:avLst/>
          </a:prstGeom>
          <a:noFill/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20" y="214290"/>
            <a:ext cx="8572560" cy="6357982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57158" y="214290"/>
            <a:ext cx="8143932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31813" algn="just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Энергосбережение в зданиях и сооружениях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- одно из основных направлений энергосбережения. Более 30% всех энергоресурсов в мире тратится для поддержания оптимальных условий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жизнедеятельности человека.</a:t>
            </a:r>
          </a:p>
          <a:p>
            <a:pPr indent="531813"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Необходимая для осуществления жизненных функций энергия, связано с нагрузкой на окружающую среду: добыча угля, нефти, газа, ядерного топлива, эмиссия продуктов сгорания, тепловое загрязнение окружающей среды.</a:t>
            </a:r>
          </a:p>
          <a:p>
            <a:pPr indent="531813" algn="just">
              <a:buFont typeface="Wingdings" pitchFamily="2" charset="2"/>
              <a:buChar char="ü"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Тепловая энергия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– это одна из форм энергии, возникающая в результате механических колебаний структурных элементов какого-либо вещества.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Выражаться он может в джоулях.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indent="531813" algn="just">
              <a:buFont typeface="Wingdings" pitchFamily="2" charset="2"/>
              <a:buChar char="ü"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Электрическая энергия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– это энергия электромагнитного поля(</a:t>
            </a:r>
            <a:r>
              <a:rPr lang="ru-RU" sz="2400" b="1" dirty="0" smtClean="0"/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энергия, выдаваемая генератором в электрическую сеть или получаемой из сети потребителем). Основной единицей измерения выработки и потребления электрической энергии служит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килловат-час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1472" y="428604"/>
            <a:ext cx="778674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Полезные советы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5720" y="857232"/>
            <a:ext cx="8501122" cy="563231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Электроплита.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Отключение конфорки заранее, еще до закипания чайника на 2–3 минуты, сбережет вам до 20% электрической энергии.</a:t>
            </a:r>
          </a:p>
          <a:p>
            <a:pPr algn="just">
              <a:buFont typeface="Wingdings" pitchFamily="2" charset="2"/>
              <a:buChar char="ü"/>
            </a:pPr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П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ользование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электрическим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чайником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предпочтительнее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чем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кипячение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воды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на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плите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 КПД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чайника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90%, а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конфорок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электроплиты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50-60%. В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этом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случае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пользуясь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чайником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можно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сберечь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до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40%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электрической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энергии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200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Чаще пользуйтесь настольной лампой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, которая с лампочкой мощностью 30 Вт позволяет достичь лучшей освещенности на рабочем столе, чем люстра с тремя и даже пятью лампочками общей мощностью 180-300- Вт. В результате двойной выигрыш: сохранение зрения и сбережение электрической энергии.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Примерно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30-40%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потребляемой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доме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электрической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энергии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приходится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на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 smtClean="0">
                <a:latin typeface="Times New Roman" pitchFamily="18" charset="0"/>
                <a:cs typeface="Times New Roman" pitchFamily="18" charset="0"/>
              </a:rPr>
              <a:t>холодильник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Необходимо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его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регулярно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размораживать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Это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даст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3-5%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снижения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потребления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latin typeface="Times New Roman" pitchFamily="18" charset="0"/>
                <a:cs typeface="Times New Roman" pitchFamily="18" charset="0"/>
              </a:rPr>
              <a:t>электроэнергии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2400" dirty="0" smtClean="0"/>
              <a:t> </a:t>
            </a:r>
            <a:endParaRPr lang="ru-RU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720" y="357166"/>
            <a:ext cx="8501122" cy="2831544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x-none" sz="2400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Шимова, О.С. [и др.]. Основы экологии и экономик</a:t>
            </a:r>
            <a:r>
              <a:rPr lang="ru-RU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x-none" sz="2400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природопользования: учебник / О.С. Шимова, Н.К. Соколовский. – Минск: БГЭУ, 2002.</a:t>
            </a:r>
            <a:endParaRPr lang="ru-RU" sz="24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spcBef>
                <a:spcPts val="600"/>
              </a:spcBef>
            </a:pPr>
            <a:r>
              <a:rPr lang="ru-RU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x-none" sz="2400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Поспелова, Т.Г. Основы энергосбережения: учебник / Т.Г. Поспелова. – Минск: Технопринт, 2000.</a:t>
            </a:r>
            <a:endParaRPr lang="ru-RU" sz="2400" b="1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spcBef>
                <a:spcPts val="600"/>
              </a:spcBef>
            </a:pPr>
            <a:r>
              <a:rPr lang="ru-RU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3.Кирвель, И.И. Основы энергосбережения: курс лекций / И.И. Кирвель. – Минск: БГУИР, 2004.</a:t>
            </a:r>
            <a:endParaRPr lang="ru-RU" sz="2400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 bwMode="auto">
          <a:xfrm>
            <a:off x="357158" y="3357562"/>
            <a:ext cx="8572560" cy="31913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20" y="357166"/>
            <a:ext cx="8572560" cy="621510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357158" y="363915"/>
            <a:ext cx="8501122" cy="6208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500" b="1" i="1" dirty="0" smtClean="0">
                <a:latin typeface="Times New Roman" pitchFamily="18" charset="0"/>
                <a:cs typeface="Times New Roman" pitchFamily="18" charset="0"/>
              </a:rPr>
              <a:t>Источники тепловой энергии подразделяют на:</a:t>
            </a:r>
          </a:p>
          <a:p>
            <a:pPr marL="6350" indent="-6350" algn="just">
              <a:buFont typeface="Wingdings" pitchFamily="2" charset="2"/>
              <a:buChar char="ü"/>
            </a:pPr>
            <a:r>
              <a:rPr lang="ru-RU" sz="2500" b="1" dirty="0" smtClean="0">
                <a:latin typeface="Times New Roman" pitchFamily="18" charset="0"/>
                <a:cs typeface="Times New Roman" pitchFamily="18" charset="0"/>
              </a:rPr>
              <a:t>первичные.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 Энергетическим потенциалом вещества обладают вследствие природных процессов. К таким источникам можно отнести океаны, моря, ископаемые горючие вещества и др. Первичные источники подразделяются на неисчерпаемые, возобновляющиеся и </a:t>
            </a:r>
            <a:r>
              <a:rPr lang="ru-RU" sz="2500" dirty="0" err="1" smtClean="0">
                <a:latin typeface="Times New Roman" pitchFamily="18" charset="0"/>
                <a:cs typeface="Times New Roman" pitchFamily="18" charset="0"/>
              </a:rPr>
              <a:t>невозобновляющиеся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. К первым относятся термальные воды и вещества, которые могут быть использованы для получения термоядерной энергии и т.п. Ко вторым относят энергию солнца, ветра, водных ресурсов. Третьи включают газ, нефть, торф, уголь и т.д.;</a:t>
            </a:r>
          </a:p>
          <a:p>
            <a:pPr algn="just">
              <a:buFont typeface="Wingdings" pitchFamily="2" charset="2"/>
              <a:buChar char="ü"/>
            </a:pPr>
            <a:r>
              <a:rPr lang="ru-RU" sz="2500" b="1" dirty="0" smtClean="0">
                <a:latin typeface="Times New Roman" pitchFamily="18" charset="0"/>
                <a:cs typeface="Times New Roman" pitchFamily="18" charset="0"/>
              </a:rPr>
              <a:t>вторичные. 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Это вещества, энергетический потенциал которых напрямую зависит от деятельности людей. Например, это нагретые вентиляционные выбросы, городские отходы, горячие отработанные теплоносители промышленных производств (пар, вода, газ) и т.п.</a:t>
            </a:r>
            <a:endParaRPr lang="ru-RU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85720" y="214290"/>
            <a:ext cx="8572560" cy="642942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28596" y="357166"/>
            <a:ext cx="8429684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500" b="1" i="1" dirty="0" smtClean="0">
                <a:latin typeface="Times New Roman" pitchFamily="18" charset="0"/>
                <a:cs typeface="Times New Roman" pitchFamily="18" charset="0"/>
              </a:rPr>
              <a:t>Источники электроэнергии подразделяют на:</a:t>
            </a:r>
          </a:p>
          <a:p>
            <a:pPr>
              <a:buFont typeface="Wingdings" pitchFamily="2" charset="2"/>
              <a:buChar char="ü"/>
            </a:pPr>
            <a:r>
              <a:rPr lang="ru-RU" sz="2500" b="1" dirty="0" smtClean="0">
                <a:latin typeface="Times New Roman" pitchFamily="18" charset="0"/>
                <a:cs typeface="Times New Roman" pitchFamily="18" charset="0"/>
              </a:rPr>
              <a:t>Традиционные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 (электростанции, работающие на энергии природных ресурсов)</a:t>
            </a:r>
          </a:p>
          <a:p>
            <a:pPr>
              <a:buFont typeface="Wingdings" pitchFamily="2" charset="2"/>
              <a:buChar char="ü"/>
            </a:pPr>
            <a:r>
              <a:rPr lang="ru-RU" sz="2500" b="1" dirty="0" smtClean="0">
                <a:latin typeface="Times New Roman" pitchFamily="18" charset="0"/>
                <a:cs typeface="Times New Roman" pitchFamily="18" charset="0"/>
              </a:rPr>
              <a:t>Не традиционные 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(электростанции, работающие на энергии природных явлений)</a:t>
            </a:r>
          </a:p>
          <a:p>
            <a:pPr algn="just">
              <a:buFont typeface="Wingdings" pitchFamily="2" charset="2"/>
              <a:buChar char="Ø"/>
            </a:pP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Источники электрической энергии - это гальванические элементы, аккумуляторы, генераторы и другие устройства, в которых происходит процесс преобразования химической, тепловой, механической или другого вида энергии в электрическую.</a:t>
            </a:r>
          </a:p>
        </p:txBody>
      </p:sp>
      <p:pic>
        <p:nvPicPr>
          <p:cNvPr id="5" name="Рисунок 4" descr="Презентация источники электрического тока"/>
          <p:cNvPicPr/>
          <p:nvPr/>
        </p:nvPicPr>
        <p:blipFill>
          <a:blip r:embed="rId2"/>
          <a:srcRect l="9459" t="22222" r="6677" b="20299"/>
          <a:stretch>
            <a:fillRect/>
          </a:stretch>
        </p:blipFill>
        <p:spPr bwMode="auto">
          <a:xfrm>
            <a:off x="357158" y="4286256"/>
            <a:ext cx="8358246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lum bright="-20000" contrast="40000"/>
          </a:blip>
          <a:srcRect l="3125" r="2344" b="3374"/>
          <a:stretch>
            <a:fillRect/>
          </a:stretch>
        </p:blipFill>
        <p:spPr bwMode="auto">
          <a:xfrm>
            <a:off x="214282" y="357166"/>
            <a:ext cx="8643998" cy="6143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857232"/>
            <a:ext cx="8572560" cy="57150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285720" y="357166"/>
            <a:ext cx="8572560" cy="461665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Структура управления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158" y="857232"/>
            <a:ext cx="850112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Министерство энергетики Республики Беларусь; </a:t>
            </a:r>
          </a:p>
          <a:p>
            <a:pPr>
              <a:buFont typeface="Wingdings" pitchFamily="2" charset="2"/>
              <a:buChar char="§"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Департамент по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энергоэффективности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при Совете Министров Республики Беларусь;</a:t>
            </a:r>
          </a:p>
          <a:p>
            <a:pPr>
              <a:buFont typeface="Wingdings" pitchFamily="2" charset="2"/>
              <a:buChar char="§"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областные и Минское городское управления по надзору за рациональным использованием топливно-энергетических ресурсов;</a:t>
            </a:r>
          </a:p>
          <a:p>
            <a:pPr>
              <a:buFont typeface="Wingdings" pitchFamily="2" charset="2"/>
              <a:buChar char="§"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координационный межведомственный совет по энергосбережению и эффективному использованию местных топливных ресурсов;</a:t>
            </a:r>
          </a:p>
          <a:p>
            <a:pPr>
              <a:buFont typeface="Wingdings" pitchFamily="2" charset="2"/>
              <a:buChar char="§"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государственные предприятия «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Белэнергосбережение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» и «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Белинвестэнергосбережение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»;</a:t>
            </a:r>
          </a:p>
          <a:p>
            <a:pPr>
              <a:buFont typeface="Wingdings" pitchFamily="2" charset="2"/>
              <a:buChar char="§"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концерны «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Белэнерго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», «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Белтопгаз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» и РУП «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Белтрансгаз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»;</a:t>
            </a:r>
          </a:p>
          <a:p>
            <a:pPr>
              <a:buFont typeface="Wingdings" pitchFamily="2" charset="2"/>
              <a:buChar char="§"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Городские и районные комитеты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7" descr="Структура электропотребления"/>
          <p:cNvPicPr>
            <a:picLocks noChangeAspect="1" noChangeArrowheads="1"/>
          </p:cNvPicPr>
          <p:nvPr/>
        </p:nvPicPr>
        <p:blipFill>
          <a:blip r:embed="rId2">
            <a:lum bright="-6000" contrast="12000"/>
          </a:blip>
          <a:srcRect l="4478" t="3371" r="4477" b="5392"/>
          <a:stretch>
            <a:fillRect/>
          </a:stretch>
        </p:blipFill>
        <p:spPr bwMode="auto">
          <a:xfrm>
            <a:off x="285720" y="857232"/>
            <a:ext cx="8501122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85720" y="357166"/>
            <a:ext cx="8572560" cy="46166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Структура потребителей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спект">
  <a:themeElements>
    <a:clrScheme name="Другая 7">
      <a:dk1>
        <a:srgbClr val="000000"/>
      </a:dk1>
      <a:lt1>
        <a:srgbClr val="4ED271"/>
      </a:lt1>
      <a:dk2>
        <a:srgbClr val="0000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0000"/>
      </a:accent6>
      <a:hlink>
        <a:srgbClr val="FFFFFF"/>
      </a:hlink>
      <a:folHlink>
        <a:srgbClr val="FFFFFF"/>
      </a:folHlink>
    </a:clrScheme>
    <a:fontScheme name="Аспект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435</TotalTime>
  <Words>2304</Words>
  <Application>Microsoft Office PowerPoint</Application>
  <PresentationFormat>Экран (4:3)</PresentationFormat>
  <Paragraphs>159</Paragraphs>
  <Slides>41</Slides>
  <Notes>2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3" baseType="lpstr">
      <vt:lpstr>Аспект</vt:lpstr>
      <vt:lpstr>Диаграмма</vt:lpstr>
      <vt:lpstr>«БЕЗОПАСНОСТЬ ЖИЗНЕДЕЯТЕЛЬНОСТИ ЧЕЛОВЕКА (БЖЧ)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«БЕЗОПАСНОСТЬ ЖИЗНЕДЕЯТЕЛЬНОСТИ ЧЕЛОВЕКА (БЖЧ)</dc:title>
  <dc:creator>user</dc:creator>
  <cp:lastModifiedBy>user</cp:lastModifiedBy>
  <cp:revision>45</cp:revision>
  <dcterms:created xsi:type="dcterms:W3CDTF">2014-10-30T11:39:52Z</dcterms:created>
  <dcterms:modified xsi:type="dcterms:W3CDTF">2014-10-31T03:36:06Z</dcterms:modified>
</cp:coreProperties>
</file>